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60" r:id="rId5"/>
    <p:sldId id="261" r:id="rId6"/>
    <p:sldId id="259"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51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AC5CBA-6D1F-4B7A-A7E7-16C8809D1B3F}" type="datetimeFigureOut">
              <a:rPr lang="en-US" smtClean="0"/>
              <a:t>9/3/2008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1F4D8-063D-40A4-A972-2B81604E95F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6"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90"/>
          <p:cNvGrpSpPr>
            <a:grpSpLocks/>
          </p:cNvGrpSpPr>
          <p:nvPr/>
        </p:nvGrpSpPr>
        <p:grpSpPr bwMode="auto">
          <a:xfrm>
            <a:off x="4765" y="5589626"/>
            <a:ext cx="5067302" cy="1268398"/>
            <a:chOff x="16865" y="4817936"/>
            <a:chExt cx="5067302" cy="1268398"/>
          </a:xfrm>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
        <p:nvSpPr>
          <p:cNvPr id="2" name="図形 1"/>
          <p:cNvSpPr>
            <a:spLocks noGrp="1"/>
          </p:cNvSpPr>
          <p:nvPr>
            <p:ph type="ctrTitle"/>
          </p:nvPr>
        </p:nvSpPr>
        <p:spPr>
          <a:xfrm>
            <a:off x="642910" y="2214554"/>
            <a:ext cx="7772400" cy="1470025"/>
          </a:xfrm>
        </p:spPr>
        <p:txBody>
          <a:bodyPr/>
          <a:lstStyle/>
          <a:p>
            <a:r>
              <a:rPr kumimoji="1" lang="en-US" altLang="ja-JP" smtClean="0"/>
              <a:t>Click to edit Master title style</a:t>
            </a:r>
            <a:endParaRPr kumimoji="1" lang="ja-JP" altLang="en-US"/>
          </a:p>
        </p:txBody>
      </p:sp>
      <p:sp>
        <p:nvSpPr>
          <p:cNvPr id="8" name="図形 7"/>
          <p:cNvSpPr>
            <a:spLocks noGrp="1"/>
          </p:cNvSpPr>
          <p:nvPr>
            <p:ph type="subTitle" idx="1"/>
          </p:nvPr>
        </p:nvSpPr>
        <p:spPr>
          <a:xfrm>
            <a:off x="642910" y="3699318"/>
            <a:ext cx="7772400" cy="900122"/>
          </a:xfrm>
        </p:spPr>
        <p:txBody>
          <a:bodyPr/>
          <a:lstStyle>
            <a:lvl1pPr marL="0" indent="0" algn="ctr">
              <a:buNone/>
              <a:defRPr baseline="0">
                <a:solidFill>
                  <a:schemeClr val="tx2">
                    <a:shade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dirty="0"/>
          </a:p>
        </p:txBody>
      </p:sp>
      <p:sp>
        <p:nvSpPr>
          <p:cNvPr id="12" name="図形 11"/>
          <p:cNvSpPr>
            <a:spLocks noGrp="1"/>
          </p:cNvSpPr>
          <p:nvPr>
            <p:ph type="dt" sz="half" idx="10"/>
          </p:nvPr>
        </p:nvSpPr>
        <p:spPr>
          <a:xfrm>
            <a:off x="4471200" y="6492874"/>
            <a:ext cx="1530000" cy="365125"/>
          </a:xfrm>
        </p:spPr>
        <p:txBody>
          <a:bodyPr/>
          <a:lstStyle/>
          <a:p>
            <a:fld id="{454BB308-6CC9-4FFE-A5D9-C71E38D966EA}" type="datetimeFigureOut">
              <a:rPr lang="en-US" smtClean="0"/>
              <a:t>9/3/2008</a:t>
            </a:fld>
            <a:endParaRPr lang="en-US"/>
          </a:p>
        </p:txBody>
      </p:sp>
      <p:sp>
        <p:nvSpPr>
          <p:cNvPr id="11" name="図形 10"/>
          <p:cNvSpPr>
            <a:spLocks noGrp="1"/>
          </p:cNvSpPr>
          <p:nvPr>
            <p:ph type="ftr" sz="quarter" idx="11"/>
          </p:nvPr>
        </p:nvSpPr>
        <p:spPr>
          <a:xfrm>
            <a:off x="6048000" y="6492875"/>
            <a:ext cx="2394000" cy="365125"/>
          </a:xfrm>
        </p:spPr>
        <p:txBody>
          <a:bodyPr/>
          <a:lstStyle/>
          <a:p>
            <a:endParaRPr lang="en-US"/>
          </a:p>
        </p:txBody>
      </p:sp>
      <p:sp>
        <p:nvSpPr>
          <p:cNvPr id="18" name="図形 17"/>
          <p:cNvSpPr>
            <a:spLocks noGrp="1"/>
          </p:cNvSpPr>
          <p:nvPr>
            <p:ph type="sldNum" sz="quarter" idx="12"/>
          </p:nvPr>
        </p:nvSpPr>
        <p:spPr>
          <a:xfrm>
            <a:off x="8499632" y="6492875"/>
            <a:ext cx="644400" cy="365125"/>
          </a:xfrm>
        </p:spPr>
        <p:txBody>
          <a:bodyPr/>
          <a:lstStyle/>
          <a:p>
            <a:fld id="{3EB065CF-8929-4D48-9001-3954D971503E}" type="slidenum">
              <a:rPr lang="en-US" smtClean="0"/>
              <a:t>‹#›</a:t>
            </a:fld>
            <a:endParaRPr lang="en-US"/>
          </a:p>
        </p:txBody>
      </p:sp>
      <p:sp>
        <p:nvSpPr>
          <p:cNvPr id="10" name="図形 9"/>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rgbClr val="FFFFFF">
              <a:alpha val="2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grpSp>
        <p:nvGrpSpPr>
          <p:cNvPr id="4" name="グループ化 12"/>
          <p:cNvGrpSpPr>
            <a:grpSpLocks/>
          </p:cNvGrpSpPr>
          <p:nvPr/>
        </p:nvGrpSpPr>
        <p:grpSpPr bwMode="auto">
          <a:xfrm>
            <a:off x="4000496" y="0"/>
            <a:ext cx="5143504" cy="2000240"/>
            <a:chOff x="2168" y="0"/>
            <a:chExt cx="3576" cy="1384"/>
          </a:xfrm>
        </p:grpSpPr>
        <p:sp>
          <p:nvSpPr>
            <p:cNvPr id="14" name="図形 13"/>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58" name="図形 57"/>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図形 1"/>
          <p:cNvSpPr>
            <a:spLocks noGrp="1"/>
          </p:cNvSpPr>
          <p:nvPr>
            <p:ph type="title"/>
          </p:nvPr>
        </p:nvSpPr>
        <p:spPr>
          <a:xfrm>
            <a:off x="457200" y="285728"/>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body" orient="vert" idx="1"/>
          </p:nvPr>
        </p:nvSpPr>
        <p:spPr>
          <a:xfrm>
            <a:off x="466696" y="1500178"/>
            <a:ext cx="8247600" cy="4857780"/>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3EB065CF-8929-4D48-9001-3954D971503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29400" y="274640"/>
            <a:ext cx="2057400" cy="6083318"/>
          </a:xfrm>
        </p:spPr>
        <p:txBody>
          <a:bodyPr vert="eaVert"/>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457200" y="274639"/>
            <a:ext cx="6019800" cy="6083319"/>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3EB065CF-8929-4D48-9001-3954D971503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454BB308-6CC9-4FFE-A5D9-C71E38D966EA}" type="datetimeFigureOut">
              <a:rPr lang="en-US" smtClean="0"/>
              <a:t>9/3/2008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B065CF-8929-4D48-9001-3954D971503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dirty="0" smtClean="0"/>
              <a:t>Click to edit Master title style</a:t>
            </a:r>
            <a:endParaRPr kumimoji="1" lang="ja-JP" altLang="en-US"/>
          </a:p>
        </p:txBody>
      </p:sp>
      <p:sp>
        <p:nvSpPr>
          <p:cNvPr id="3" name="図形 2"/>
          <p:cNvSpPr>
            <a:spLocks noGrp="1"/>
          </p:cNvSpPr>
          <p:nvPr>
            <p:ph idx="1"/>
          </p:nvPr>
        </p:nvSpPr>
        <p:spPr>
          <a:xfrm>
            <a:off x="466696" y="1857370"/>
            <a:ext cx="8248708" cy="4429151"/>
          </a:xfrm>
        </p:spPr>
        <p:txBody>
          <a:bodyPr/>
          <a:lstStyle/>
          <a:p>
            <a:pPr lvl="0"/>
            <a:r>
              <a:rPr kumimoji="1" lang="en-US" altLang="ja-JP" dirty="0" smtClean="0"/>
              <a:t>Click to edit Master text styles</a:t>
            </a:r>
          </a:p>
          <a:p>
            <a:pPr lvl="1"/>
            <a:r>
              <a:rPr kumimoji="1" lang="en-US" altLang="ja-JP" dirty="0" smtClean="0"/>
              <a:t>Second level</a:t>
            </a:r>
          </a:p>
          <a:p>
            <a:pPr lvl="2"/>
            <a:r>
              <a:rPr kumimoji="1" lang="en-US" altLang="ja-JP" dirty="0" smtClean="0"/>
              <a:t>Third level</a:t>
            </a:r>
          </a:p>
          <a:p>
            <a:pPr lvl="3"/>
            <a:r>
              <a:rPr kumimoji="1" lang="en-US" altLang="ja-JP" dirty="0" smtClean="0"/>
              <a:t>Fourth level</a:t>
            </a:r>
          </a:p>
          <a:p>
            <a:pPr lvl="4"/>
            <a:r>
              <a:rPr kumimoji="1" lang="en-US" altLang="ja-JP" dirty="0" smtClean="0"/>
              <a:t>Fifth level</a:t>
            </a:r>
            <a:endParaRPr kumimoji="1" lang="ja-JP" altLang="en-US" dirty="0"/>
          </a:p>
        </p:txBody>
      </p:sp>
      <p:sp>
        <p:nvSpPr>
          <p:cNvPr id="4" name="図形 3"/>
          <p:cNvSpPr>
            <a:spLocks noGrp="1"/>
          </p:cNvSpPr>
          <p:nvPr>
            <p:ph type="dt" sz="half" idx="10"/>
          </p:nvPr>
        </p:nvSpPr>
        <p:spPr/>
        <p:txBody>
          <a:bodyPr/>
          <a:lstStyle/>
          <a:p>
            <a:fld id="{454BB308-6CC9-4FFE-A5D9-C71E38D966EA}" type="datetimeFigureOut">
              <a:rPr lang="en-US" smtClean="0"/>
              <a:t>9/3/2008</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p>
            <a:fld id="{3EB065CF-8929-4D48-9001-3954D971503E}" type="slidenum">
              <a:rPr lang="en-US" smtClean="0"/>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図形 1"/>
          <p:cNvSpPr>
            <a:spLocks noGrp="1"/>
          </p:cNvSpPr>
          <p:nvPr>
            <p:ph type="title"/>
          </p:nvPr>
        </p:nvSpPr>
        <p:spPr>
          <a:xfrm>
            <a:off x="828676" y="3357551"/>
            <a:ext cx="6815158"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828676" y="1857364"/>
            <a:ext cx="6815158" cy="1500187"/>
          </a:xfrm>
        </p:spPr>
        <p:txBody>
          <a:bodyPr anchor="b"/>
          <a:lstStyle>
            <a:lvl1pPr marL="0" indent="0">
              <a:buNone/>
              <a:defRPr sz="2000" baseline="0">
                <a:solidFill>
                  <a:schemeClr val="tx2">
                    <a:shade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5" name="図形 4"/>
          <p:cNvSpPr>
            <a:spLocks noGrp="1"/>
          </p:cNvSpPr>
          <p:nvPr>
            <p:ph type="ftr" sz="quarter" idx="11"/>
          </p:nvPr>
        </p:nvSpPr>
        <p:spPr>
          <a:xfrm>
            <a:off x="6048000" y="6492874"/>
            <a:ext cx="2395534" cy="365125"/>
          </a:xfrm>
        </p:spPr>
        <p:txBody>
          <a:bodyPr/>
          <a:lstStyle/>
          <a:p>
            <a:endParaRPr lang="en-US"/>
          </a:p>
        </p:txBody>
      </p:sp>
      <p:sp>
        <p:nvSpPr>
          <p:cNvPr id="6" name="図形 5"/>
          <p:cNvSpPr>
            <a:spLocks noGrp="1"/>
          </p:cNvSpPr>
          <p:nvPr>
            <p:ph type="sldNum" sz="quarter" idx="12"/>
          </p:nvPr>
        </p:nvSpPr>
        <p:spPr>
          <a:xfrm>
            <a:off x="8499600" y="6492875"/>
            <a:ext cx="644400" cy="365125"/>
          </a:xfrm>
        </p:spPr>
        <p:txBody>
          <a:bodyPr/>
          <a:lstStyle/>
          <a:p>
            <a:fld id="{3EB065CF-8929-4D48-9001-3954D971503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sz="half" idx="1"/>
          </p:nvPr>
        </p:nvSpPr>
        <p:spPr>
          <a:xfrm>
            <a:off x="457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sz="half" idx="2"/>
          </p:nvPr>
        </p:nvSpPr>
        <p:spPr>
          <a:xfrm>
            <a:off x="4648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5" name="図形 4"/>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6" name="図形 5"/>
          <p:cNvSpPr>
            <a:spLocks noGrp="1"/>
          </p:cNvSpPr>
          <p:nvPr>
            <p:ph type="ftr" sz="quarter" idx="11"/>
          </p:nvPr>
        </p:nvSpPr>
        <p:spPr>
          <a:xfrm>
            <a:off x="6048000" y="6494400"/>
            <a:ext cx="2395534"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3EB065CF-8929-4D48-9001-3954D971503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正方形/長方形 12"/>
          <p:cNvSpPr/>
          <p:nvPr/>
        </p:nvSpPr>
        <p:spPr>
          <a:xfrm>
            <a:off x="0"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図形 1"/>
          <p:cNvSpPr>
            <a:spLocks noGrp="1"/>
          </p:cNvSpPr>
          <p:nvPr>
            <p:ph type="title"/>
          </p:nvPr>
        </p:nvSpPr>
        <p:spPr>
          <a:xfrm>
            <a:off x="457200" y="428604"/>
            <a:ext cx="8229600" cy="1143000"/>
          </a:xfrm>
        </p:spPr>
        <p:txBody>
          <a:bodyPr/>
          <a:lstStyle>
            <a:lvl1pPr>
              <a:defRPr/>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457200" y="13207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sz="half" idx="2"/>
          </p:nvPr>
        </p:nvSpPr>
        <p:spPr>
          <a:xfrm>
            <a:off x="457200" y="19605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body" sz="quarter" idx="3"/>
          </p:nvPr>
        </p:nvSpPr>
        <p:spPr>
          <a:xfrm>
            <a:off x="4645025" y="1320799"/>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6" name="図形 5"/>
          <p:cNvSpPr>
            <a:spLocks noGrp="1"/>
          </p:cNvSpPr>
          <p:nvPr>
            <p:ph sz="quarter" idx="4"/>
          </p:nvPr>
        </p:nvSpPr>
        <p:spPr>
          <a:xfrm>
            <a:off x="4645025" y="1960561"/>
            <a:ext cx="4039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図形 6"/>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8" name="図形 7"/>
          <p:cNvSpPr>
            <a:spLocks noGrp="1"/>
          </p:cNvSpPr>
          <p:nvPr>
            <p:ph type="ftr" sz="quarter" idx="11"/>
          </p:nvPr>
        </p:nvSpPr>
        <p:spPr>
          <a:xfrm>
            <a:off x="6048000" y="6494400"/>
            <a:ext cx="2394000" cy="365125"/>
          </a:xfrm>
        </p:spPr>
        <p:txBody>
          <a:bodyPr/>
          <a:lstStyle/>
          <a:p>
            <a:endParaRPr lang="en-US"/>
          </a:p>
        </p:txBody>
      </p:sp>
      <p:sp>
        <p:nvSpPr>
          <p:cNvPr id="9" name="図形 8"/>
          <p:cNvSpPr>
            <a:spLocks noGrp="1"/>
          </p:cNvSpPr>
          <p:nvPr>
            <p:ph type="sldNum" sz="quarter" idx="12"/>
          </p:nvPr>
        </p:nvSpPr>
        <p:spPr>
          <a:xfrm>
            <a:off x="8499600" y="6494400"/>
            <a:ext cx="644400" cy="365125"/>
          </a:xfrm>
        </p:spPr>
        <p:txBody>
          <a:bodyPr/>
          <a:lstStyle/>
          <a:p>
            <a:fld id="{3EB065CF-8929-4D48-9001-3954D971503E}" type="slidenum">
              <a:rPr lang="en-US" smtClean="0"/>
              <a:t>‹#›</a:t>
            </a:fld>
            <a:endParaRPr lang="en-US"/>
          </a:p>
        </p:txBody>
      </p:sp>
      <p:grpSp>
        <p:nvGrpSpPr>
          <p:cNvPr id="10" name="グループ化 11"/>
          <p:cNvGrpSpPr>
            <a:grpSpLocks/>
          </p:cNvGrpSpPr>
          <p:nvPr/>
        </p:nvGrpSpPr>
        <p:grpSpPr bwMode="auto">
          <a:xfrm>
            <a:off x="4765" y="5589626"/>
            <a:ext cx="5067302" cy="1268398"/>
            <a:chOff x="16865" y="4817936"/>
            <a:chExt cx="5067302" cy="1268398"/>
          </a:xfrm>
        </p:grpSpPr>
        <p:sp>
          <p:nvSpPr>
            <p:cNvPr id="15" name="図形 14"/>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図形 17"/>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図形 1"/>
          <p:cNvSpPr>
            <a:spLocks noGrp="1"/>
          </p:cNvSpPr>
          <p:nvPr>
            <p:ph type="title"/>
          </p:nvPr>
        </p:nvSpPr>
        <p:spPr>
          <a:xfrm>
            <a:off x="528638" y="2501900"/>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dt" sz="half" idx="10"/>
          </p:nvPr>
        </p:nvSpPr>
        <p:spPr/>
        <p:txBody>
          <a:bodyPr/>
          <a:lstStyle/>
          <a:p>
            <a:fld id="{454BB308-6CC9-4FFE-A5D9-C71E38D966EA}" type="datetimeFigureOut">
              <a:rPr lang="en-US" smtClean="0"/>
              <a:t>9/3/2008</a:t>
            </a:fld>
            <a:endParaRPr lang="en-US"/>
          </a:p>
        </p:txBody>
      </p:sp>
      <p:sp>
        <p:nvSpPr>
          <p:cNvPr id="4" name="図形 3"/>
          <p:cNvSpPr>
            <a:spLocks noGrp="1"/>
          </p:cNvSpPr>
          <p:nvPr>
            <p:ph type="ftr" sz="quarter" idx="11"/>
          </p:nvPr>
        </p:nvSpPr>
        <p:spPr/>
        <p:txBody>
          <a:bodyPr/>
          <a:lstStyle/>
          <a:p>
            <a:endParaRPr lang="en-US"/>
          </a:p>
        </p:txBody>
      </p:sp>
      <p:sp>
        <p:nvSpPr>
          <p:cNvPr id="5" name="図形 4"/>
          <p:cNvSpPr>
            <a:spLocks noGrp="1"/>
          </p:cNvSpPr>
          <p:nvPr>
            <p:ph type="sldNum" sz="quarter" idx="12"/>
          </p:nvPr>
        </p:nvSpPr>
        <p:spPr/>
        <p:txBody>
          <a:bodyPr/>
          <a:lstStyle/>
          <a:p>
            <a:fld id="{3EB065CF-8929-4D48-9001-3954D971503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454BB308-6CC9-4FFE-A5D9-C71E38D966EA}" type="datetimeFigureOut">
              <a:rPr lang="en-US" smtClean="0"/>
              <a:t>9/3/2008</a:t>
            </a:fld>
            <a:endParaRPr lang="en-US"/>
          </a:p>
        </p:txBody>
      </p:sp>
      <p:sp>
        <p:nvSpPr>
          <p:cNvPr id="3" name="図形 2"/>
          <p:cNvSpPr>
            <a:spLocks noGrp="1"/>
          </p:cNvSpPr>
          <p:nvPr>
            <p:ph type="ftr" sz="quarter" idx="11"/>
          </p:nvPr>
        </p:nvSpPr>
        <p:spPr/>
        <p:txBody>
          <a:bodyPr/>
          <a:lstStyle/>
          <a:p>
            <a:endParaRPr lang="en-US"/>
          </a:p>
        </p:txBody>
      </p:sp>
      <p:sp>
        <p:nvSpPr>
          <p:cNvPr id="4" name="図形 3"/>
          <p:cNvSpPr>
            <a:spLocks noGrp="1"/>
          </p:cNvSpPr>
          <p:nvPr>
            <p:ph type="sldNum" sz="quarter" idx="12"/>
          </p:nvPr>
        </p:nvSpPr>
        <p:spPr/>
        <p:txBody>
          <a:bodyPr/>
          <a:lstStyle/>
          <a:p>
            <a:fld id="{3EB065CF-8929-4D48-9001-3954D971503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447647" y="785794"/>
            <a:ext cx="2767032"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3357554" y="785794"/>
            <a:ext cx="4572032" cy="56436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body" sz="half" idx="2"/>
          </p:nvPr>
        </p:nvSpPr>
        <p:spPr>
          <a:xfrm>
            <a:off x="457202" y="2000240"/>
            <a:ext cx="2767032" cy="44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5" name="図形 4"/>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6" name="図形 5"/>
          <p:cNvSpPr>
            <a:spLocks noGrp="1"/>
          </p:cNvSpPr>
          <p:nvPr>
            <p:ph type="ftr" sz="quarter" idx="11"/>
          </p:nvPr>
        </p:nvSpPr>
        <p:spPr>
          <a:xfrm>
            <a:off x="6048000" y="6494400"/>
            <a:ext cx="2394000"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3EB065CF-8929-4D48-9001-3954D971503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図形 8"/>
          <p:cNvSpPr>
            <a:spLocks noGrp="1"/>
          </p:cNvSpPr>
          <p:nvPr>
            <p:ph type="dt" sz="half" idx="10"/>
          </p:nvPr>
        </p:nvSpPr>
        <p:spPr>
          <a:xfrm>
            <a:off x="4471200" y="6494400"/>
            <a:ext cx="1530000" cy="365125"/>
          </a:xfrm>
        </p:spPr>
        <p:txBody>
          <a:bodyPr/>
          <a:lstStyle/>
          <a:p>
            <a:fld id="{454BB308-6CC9-4FFE-A5D9-C71E38D966EA}" type="datetimeFigureOut">
              <a:rPr lang="en-US" smtClean="0"/>
              <a:t>9/3/2008</a:t>
            </a:fld>
            <a:endParaRPr lang="en-US"/>
          </a:p>
        </p:txBody>
      </p:sp>
      <p:sp>
        <p:nvSpPr>
          <p:cNvPr id="10" name="図形 9"/>
          <p:cNvSpPr>
            <a:spLocks noGrp="1"/>
          </p:cNvSpPr>
          <p:nvPr>
            <p:ph type="ftr" sz="quarter" idx="11"/>
          </p:nvPr>
        </p:nvSpPr>
        <p:spPr>
          <a:xfrm>
            <a:off x="6048000" y="6494400"/>
            <a:ext cx="2394000" cy="365125"/>
          </a:xfrm>
        </p:spPr>
        <p:txBody>
          <a:bodyPr/>
          <a:lstStyle/>
          <a:p>
            <a:endParaRPr lang="en-US"/>
          </a:p>
        </p:txBody>
      </p:sp>
      <p:sp>
        <p:nvSpPr>
          <p:cNvPr id="11" name="図形 10"/>
          <p:cNvSpPr>
            <a:spLocks noGrp="1"/>
          </p:cNvSpPr>
          <p:nvPr>
            <p:ph type="sldNum" sz="quarter" idx="12"/>
          </p:nvPr>
        </p:nvSpPr>
        <p:spPr>
          <a:xfrm>
            <a:off x="8499600" y="6494400"/>
            <a:ext cx="644400" cy="365125"/>
          </a:xfrm>
        </p:spPr>
        <p:txBody>
          <a:bodyPr/>
          <a:lstStyle/>
          <a:p>
            <a:fld id="{3EB065CF-8929-4D48-9001-3954D971503E}" type="slidenum">
              <a:rPr lang="en-US" smtClean="0"/>
              <a:t>‹#›</a:t>
            </a:fld>
            <a:endParaRPr lang="en-US"/>
          </a:p>
        </p:txBody>
      </p:sp>
      <p:sp>
        <p:nvSpPr>
          <p:cNvPr id="2" name="図形 1"/>
          <p:cNvSpPr>
            <a:spLocks noGrp="1"/>
          </p:cNvSpPr>
          <p:nvPr>
            <p:ph type="title"/>
          </p:nvPr>
        </p:nvSpPr>
        <p:spPr>
          <a:xfrm>
            <a:off x="2214546" y="285728"/>
            <a:ext cx="4786346" cy="541338"/>
          </a:xfrm>
        </p:spPr>
        <p:txBody>
          <a:bodyPr anchor="b"/>
          <a:lstStyle>
            <a:lvl1pPr algn="ctr">
              <a:defRPr sz="2000" b="1"/>
            </a:lvl1pPr>
          </a:lstStyle>
          <a:p>
            <a:r>
              <a:rPr kumimoji="1" lang="en-US" altLang="ja-JP" smtClean="0"/>
              <a:t>Click to edit Master title style</a:t>
            </a:r>
            <a:endParaRPr kumimoji="1" lang="ja-JP" altLang="en-US" dirty="0"/>
          </a:p>
        </p:txBody>
      </p:sp>
      <p:sp useBgFill="1">
        <p:nvSpPr>
          <p:cNvPr id="3" name="図形 2"/>
          <p:cNvSpPr>
            <a:spLocks noGrp="1"/>
          </p:cNvSpPr>
          <p:nvPr>
            <p:ph type="pic" idx="1"/>
          </p:nvPr>
        </p:nvSpPr>
        <p:spPr>
          <a:xfrm>
            <a:off x="2433623" y="1142984"/>
            <a:ext cx="4357718" cy="3438395"/>
          </a:xfrm>
          <a:noFill/>
          <a:ln w="254000" cap="flat" cmpd="sng">
            <a:gradFill>
              <a:gsLst>
                <a:gs pos="0">
                  <a:schemeClr val="bg1"/>
                </a:gs>
                <a:gs pos="100000">
                  <a:schemeClr val="bg1">
                    <a:alpha val="50000"/>
                  </a:schemeClr>
                </a:gs>
              </a:gsLst>
              <a:lin ang="5400000" scaled="1"/>
            </a:gradFill>
            <a:prstDash val="solid"/>
            <a:beve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smtClean="0"/>
              <a:t>Click icon to add picture</a:t>
            </a:r>
            <a:endParaRPr kumimoji="1" lang="ja-JP" altLang="en-US" dirty="0"/>
          </a:p>
        </p:txBody>
      </p:sp>
      <p:sp>
        <p:nvSpPr>
          <p:cNvPr id="4" name="図形 3"/>
          <p:cNvSpPr>
            <a:spLocks noGrp="1"/>
          </p:cNvSpPr>
          <p:nvPr>
            <p:ph type="body" sz="half" idx="2"/>
          </p:nvPr>
        </p:nvSpPr>
        <p:spPr>
          <a:xfrm>
            <a:off x="1928794" y="4929199"/>
            <a:ext cx="5642016" cy="10414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図形 165"/>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chemeClr val="bg2">
              <a:lumMod val="20000"/>
              <a:lumOff val="80000"/>
              <a:alpha val="2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正方形/長方形 17"/>
          <p:cNvSpPr>
            <a:spLocks noGrp="1"/>
          </p:cNvSpPr>
          <p:nvPr>
            <p:ph type="body" idx="1"/>
          </p:nvPr>
        </p:nvSpPr>
        <p:spPr>
          <a:xfrm>
            <a:off x="466696" y="1857370"/>
            <a:ext cx="8248708" cy="4500589"/>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p>
        </p:txBody>
      </p:sp>
      <p:sp>
        <p:nvSpPr>
          <p:cNvPr id="29" name="正方形/長方形 28"/>
          <p:cNvSpPr>
            <a:spLocks noGrp="1"/>
          </p:cNvSpPr>
          <p:nvPr>
            <p:ph type="dt" sz="half" idx="2"/>
          </p:nvPr>
        </p:nvSpPr>
        <p:spPr>
          <a:xfrm>
            <a:off x="4471958" y="6492899"/>
            <a:ext cx="1528802" cy="365125"/>
          </a:xfrm>
          <a:prstGeom prst="rect">
            <a:avLst/>
          </a:prstGeom>
        </p:spPr>
        <p:txBody>
          <a:bodyPr vert="horz" rtlCol="0" anchor="ctr"/>
          <a:lstStyle>
            <a:lvl1pPr algn="l">
              <a:defRPr sz="1200">
                <a:solidFill>
                  <a:srgbClr val="000000"/>
                </a:solidFill>
              </a:defRPr>
            </a:lvl1pPr>
          </a:lstStyle>
          <a:p>
            <a:fld id="{454BB308-6CC9-4FFE-A5D9-C71E38D966EA}" type="datetimeFigureOut">
              <a:rPr lang="en-US" smtClean="0"/>
              <a:t>9/3/2008</a:t>
            </a:fld>
            <a:endParaRPr lang="en-US"/>
          </a:p>
        </p:txBody>
      </p:sp>
      <p:sp>
        <p:nvSpPr>
          <p:cNvPr id="4" name="正方形/長方形 3"/>
          <p:cNvSpPr>
            <a:spLocks noGrp="1"/>
          </p:cNvSpPr>
          <p:nvPr>
            <p:ph type="ftr" sz="quarter" idx="3"/>
          </p:nvPr>
        </p:nvSpPr>
        <p:spPr>
          <a:xfrm>
            <a:off x="6048632" y="6492899"/>
            <a:ext cx="2395534" cy="365125"/>
          </a:xfrm>
          <a:prstGeom prst="rect">
            <a:avLst/>
          </a:prstGeom>
        </p:spPr>
        <p:txBody>
          <a:bodyPr vert="horz" rtlCol="0" anchor="ctr"/>
          <a:lstStyle>
            <a:lvl1pPr algn="ctr">
              <a:defRPr sz="1200">
                <a:solidFill>
                  <a:srgbClr val="000000"/>
                </a:solidFill>
              </a:defRPr>
            </a:lvl1pPr>
          </a:lstStyle>
          <a:p>
            <a:endParaRPr lang="en-US"/>
          </a:p>
        </p:txBody>
      </p:sp>
      <p:sp>
        <p:nvSpPr>
          <p:cNvPr id="10" name="正方形/長方形 9"/>
          <p:cNvSpPr>
            <a:spLocks noGrp="1"/>
          </p:cNvSpPr>
          <p:nvPr>
            <p:ph type="sldNum" sz="quarter" idx="4"/>
          </p:nvPr>
        </p:nvSpPr>
        <p:spPr>
          <a:xfrm>
            <a:off x="8501090" y="6492900"/>
            <a:ext cx="642942" cy="365125"/>
          </a:xfrm>
          <a:prstGeom prst="rect">
            <a:avLst/>
          </a:prstGeom>
        </p:spPr>
        <p:txBody>
          <a:bodyPr vert="horz" rtlCol="0" anchor="ctr"/>
          <a:lstStyle>
            <a:lvl1pPr algn="r">
              <a:defRPr sz="1200">
                <a:solidFill>
                  <a:srgbClr val="000000"/>
                </a:solidFill>
              </a:defRPr>
            </a:lvl1pPr>
          </a:lstStyle>
          <a:p>
            <a:fld id="{3EB065CF-8929-4D48-9001-3954D971503E}" type="slidenum">
              <a:rPr lang="en-US" smtClean="0"/>
              <a:t>‹#›</a:t>
            </a:fld>
            <a:endParaRPr lang="en-US"/>
          </a:p>
        </p:txBody>
      </p:sp>
      <p:sp>
        <p:nvSpPr>
          <p:cNvPr id="186" name="正方形/長方形 185"/>
          <p:cNvSpPr>
            <a:spLocks noChangeArrowheads="1"/>
          </p:cNvSpPr>
          <p:nvPr/>
        </p:nvSpPr>
        <p:spPr bwMode="auto">
          <a:xfrm>
            <a:off x="8469297" y="5716564"/>
            <a:ext cx="0" cy="369332"/>
          </a:xfrm>
          <a:prstGeom prst="rect">
            <a:avLst/>
          </a:prstGeom>
          <a:solidFill>
            <a:srgbClr val="FFFFFF">
              <a:alpha val="25098"/>
            </a:srgbClr>
          </a:solidFill>
          <a:ln w="9525" cap="flat" cmpd="sng" algn="ctr">
            <a:noFill/>
            <a:prstDash val="solid"/>
            <a:miter lim="800000"/>
            <a:headEnd type="none" w="med" len="med"/>
            <a:tailEnd type="none" w="med" len="med"/>
          </a:ln>
          <a:effectLst/>
        </p:spPr>
        <p:txBody>
          <a:bodyPr vert="horz" wrap="square" lIns="0" tIns="0" rIns="0" bIns="0" anchor="t" compatLnSpc="1">
            <a:spAutoFit/>
          </a:bodyPr>
          <a:lstStyle/>
          <a:p>
            <a:pPr algn="l" fontAlgn="base">
              <a:spcBef>
                <a:spcPct val="0"/>
              </a:spcBef>
              <a:spcAft>
                <a:spcPct val="0"/>
              </a:spcAft>
            </a:pPr>
            <a:endParaRPr kumimoji="1" lang="ja-JP" altLang="ja-JP" sz="2400">
              <a:solidFill>
                <a:schemeClr val="tx1">
                  <a:alpha val="100000"/>
                </a:schemeClr>
              </a:solidFill>
              <a:latin typeface="Arial"/>
              <a:ea typeface="ＭＳ Ｐゴシック"/>
            </a:endParaRPr>
          </a:p>
        </p:txBody>
      </p:sp>
      <p:sp>
        <p:nvSpPr>
          <p:cNvPr id="22" name="正方形/長方形 21"/>
          <p:cNvSpPr>
            <a:spLocks noGrp="1"/>
          </p:cNvSpPr>
          <p:nvPr>
            <p:ph type="title"/>
          </p:nvPr>
        </p:nvSpPr>
        <p:spPr>
          <a:xfrm>
            <a:off x="457200" y="642918"/>
            <a:ext cx="8229600" cy="1143000"/>
          </a:xfrm>
          <a:prstGeom prst="rect">
            <a:avLst/>
          </a:prstGeom>
        </p:spPr>
        <p:txBody>
          <a:bodyPr vert="horz" rtlCol="0" anchor="ctr">
            <a:normAutofit/>
          </a:bodyPr>
          <a:lstStyle/>
          <a:p>
            <a:r>
              <a:rPr kumimoji="1" lang="ja-JP" altLang="en-US" dirty="0" smtClean="0"/>
              <a:t>マスタ タイトルの書式設定</a:t>
            </a:r>
            <a:endParaRPr kumimoji="1" lang="ja-JP" altLang="en-US" dirty="0"/>
          </a:p>
        </p:txBody>
      </p:sp>
      <p:grpSp>
        <p:nvGrpSpPr>
          <p:cNvPr id="2" name="グループ化 11"/>
          <p:cNvGrpSpPr>
            <a:grpSpLocks/>
          </p:cNvGrpSpPr>
          <p:nvPr/>
        </p:nvGrpSpPr>
        <p:grpSpPr bwMode="auto">
          <a:xfrm>
            <a:off x="4000496" y="0"/>
            <a:ext cx="5143504" cy="2000240"/>
            <a:chOff x="2168" y="0"/>
            <a:chExt cx="3576" cy="1384"/>
          </a:xfrm>
        </p:grpSpPr>
        <p:sp>
          <p:nvSpPr>
            <p:cNvPr id="13" name="図形 12"/>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 name="図形 13"/>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82" name="図形 81"/>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0" name="図形 89"/>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grpSp>
        <p:nvGrpSpPr>
          <p:cNvPr id="3" name="グループ化 90"/>
          <p:cNvGrpSpPr>
            <a:grpSpLocks/>
          </p:cNvGrpSpPr>
          <p:nvPr/>
        </p:nvGrpSpPr>
        <p:grpSpPr bwMode="auto">
          <a:xfrm>
            <a:off x="4765" y="5589626"/>
            <a:ext cx="5067302" cy="1268398"/>
            <a:chOff x="16865" y="4817936"/>
            <a:chExt cx="5067302" cy="1268398"/>
          </a:xfrm>
          <a:noFill/>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latinLnBrk="0" hangingPunct="1">
        <a:spcBef>
          <a:spcPct val="0"/>
        </a:spcBef>
        <a:buNone/>
        <a:defRPr kumimoji="1" sz="4400" baseline="0">
          <a:solidFill>
            <a:schemeClr val="tx2"/>
          </a:solidFill>
          <a:effectLst>
            <a:glow rad="101600">
              <a:schemeClr val="bg1">
                <a:alpha val="60000"/>
              </a:schemeClr>
            </a:glo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55000"/>
        <a:buFont typeface="Wingdings"/>
        <a:buChar char="p"/>
        <a:defRPr kumimoji="1" sz="3200" baseline="0">
          <a:solidFill>
            <a:schemeClr val="bg2">
              <a:lumMod val="25000"/>
            </a:schemeClr>
          </a:solidFill>
          <a:latin typeface="+mn-lt"/>
          <a:ea typeface="+mn-ea"/>
          <a:cs typeface="+mn-cs"/>
        </a:defRPr>
      </a:lvl1pPr>
      <a:lvl2pPr marL="742950" indent="-285750" algn="l" rtl="0" eaLnBrk="1" latinLnBrk="0" hangingPunct="1">
        <a:spcBef>
          <a:spcPct val="20000"/>
        </a:spcBef>
        <a:buClr>
          <a:schemeClr val="accent2"/>
        </a:buClr>
        <a:buSzPct val="50000"/>
        <a:buFont typeface="Wingdings"/>
        <a:buChar char="n"/>
        <a:defRPr kumimoji="1" sz="2800" baseline="0">
          <a:solidFill>
            <a:schemeClr val="bg2">
              <a:lumMod val="25000"/>
            </a:schemeClr>
          </a:solidFill>
          <a:latin typeface="+mn-lt"/>
          <a:ea typeface="+mn-ea"/>
          <a:cs typeface="+mn-cs"/>
        </a:defRPr>
      </a:lvl2pPr>
      <a:lvl3pPr marL="1143000" indent="-228600" algn="l" rtl="0" eaLnBrk="1" latinLnBrk="0" hangingPunct="1">
        <a:spcBef>
          <a:spcPct val="20000"/>
        </a:spcBef>
        <a:buClr>
          <a:schemeClr val="accent3"/>
        </a:buClr>
        <a:buSzPct val="48000"/>
        <a:buFont typeface="Wingdings"/>
        <a:buChar char="n"/>
        <a:defRPr kumimoji="1" sz="2400" baseline="0">
          <a:solidFill>
            <a:schemeClr val="bg2">
              <a:lumMod val="25000"/>
            </a:schemeClr>
          </a:solidFill>
          <a:latin typeface="+mn-lt"/>
          <a:ea typeface="+mn-ea"/>
          <a:cs typeface="+mn-cs"/>
        </a:defRPr>
      </a:lvl3pPr>
      <a:lvl4pPr marL="1600200" indent="-228600" algn="l" rtl="0" eaLnBrk="1" latinLnBrk="0" hangingPunct="1">
        <a:spcBef>
          <a:spcPct val="20000"/>
        </a:spcBef>
        <a:buClr>
          <a:schemeClr val="accent4"/>
        </a:buClr>
        <a:buSzPct val="45000"/>
        <a:buFont typeface="Wingdings"/>
        <a:buChar char="n"/>
        <a:defRPr kumimoji="1" sz="2000" baseline="0">
          <a:solidFill>
            <a:schemeClr val="bg2">
              <a:lumMod val="25000"/>
            </a:schemeClr>
          </a:solidFill>
          <a:latin typeface="+mn-lt"/>
          <a:ea typeface="+mn-ea"/>
          <a:cs typeface="+mn-cs"/>
        </a:defRPr>
      </a:lvl4pPr>
      <a:lvl5pPr marL="2057400" indent="-228600" algn="l" rtl="0" eaLnBrk="1" latinLnBrk="0" hangingPunct="1">
        <a:spcBef>
          <a:spcPct val="20000"/>
        </a:spcBef>
        <a:buClr>
          <a:schemeClr val="accent5"/>
        </a:buClr>
        <a:buSzPct val="40000"/>
        <a:buFont typeface="Wingdings"/>
        <a:buChar char="n"/>
        <a:defRPr kumimoji="1" sz="2000" baseline="0">
          <a:solidFill>
            <a:schemeClr val="bg2">
              <a:lumMod val="25000"/>
            </a:schemeClr>
          </a:solidFill>
          <a:latin typeface="+mn-lt"/>
          <a:ea typeface="+mn-ea"/>
          <a:cs typeface="+mn-cs"/>
        </a:defRPr>
      </a:lvl5pPr>
      <a:lvl6pPr marL="25146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6pPr>
      <a:lvl7pPr marL="29718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7pPr>
      <a:lvl8pPr marL="34290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8pPr>
      <a:lvl9pPr marL="38862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lackamasmiddlecollege.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2.xml.rels><?xml version="1.0" encoding="UTF-8" standalone="yes"?>
<Relationships xmlns="http://schemas.openxmlformats.org/package/2006/relationships"><Relationship Id="rId3" Type="http://schemas.openxmlformats.org/officeDocument/2006/relationships/hyperlink" Target="mailto:amdahl-masona@nclack.k12.or.u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mailto:jenkinsd@nclack.k12.or.u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Welcome to Algebra 1</a:t>
            </a:r>
            <a:endParaRPr lang="en-US" dirty="0"/>
          </a:p>
        </p:txBody>
      </p:sp>
      <p:sp>
        <p:nvSpPr>
          <p:cNvPr id="3" name="Subtitle 2"/>
          <p:cNvSpPr>
            <a:spLocks noGrp="1"/>
          </p:cNvSpPr>
          <p:nvPr>
            <p:ph type="subTitle" idx="1"/>
          </p:nvPr>
        </p:nvSpPr>
        <p:spPr/>
        <p:txBody>
          <a:bodyPr/>
          <a:lstStyle/>
          <a:p>
            <a:r>
              <a:rPr lang="en-US" dirty="0" smtClean="0"/>
              <a:t>September 3, 2008</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Responsibilities and Policies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b="1" dirty="0" smtClean="0"/>
              <a:t>Student Responsibilities:  </a:t>
            </a:r>
            <a:endParaRPr lang="en-US" b="1" dirty="0" smtClean="0"/>
          </a:p>
          <a:p>
            <a:r>
              <a:rPr lang="en-US" dirty="0" smtClean="0"/>
              <a:t>As </a:t>
            </a:r>
            <a:r>
              <a:rPr lang="en-US" dirty="0" smtClean="0"/>
              <a:t>a student of CMC, I expect you to adhere to the policies of the school, as outlined by the Student Handbook (located on the website).  You are responsible for the assignments in this class and to communicate any questions, comments or concerns you have to me.  Acceptable means of communication include an appointment, e-mail, voicemail or through online discussion forums/blogs.  Use of correct grammar and punctuation is required in all written communications.  </a:t>
            </a:r>
          </a:p>
          <a:p>
            <a:pPr>
              <a:buNone/>
            </a:pPr>
            <a:r>
              <a:rPr lang="en-US" dirty="0" smtClean="0"/>
              <a:t> </a:t>
            </a:r>
          </a:p>
          <a:p>
            <a:r>
              <a:rPr lang="en-US" dirty="0" smtClean="0"/>
              <a:t>Plagiarism, cheating and collusion are prohibited at CMC.  Students who fail to observe these standards are subject to disciplinary action.  Please refer to the CMC Student Handbook for further definitions and consequences of these behaviors, available at: </a:t>
            </a:r>
            <a:r>
              <a:rPr lang="en-US" u="sng" dirty="0" smtClean="0">
                <a:hlinkClick r:id="rId3"/>
              </a:rPr>
              <a:t>www.clackamasmiddlecollege.org</a:t>
            </a:r>
            <a:endParaRPr lang="en-US" dirty="0" smtClean="0"/>
          </a:p>
          <a:p>
            <a:pPr>
              <a:buNone/>
            </a:pPr>
            <a:r>
              <a:rPr lang="en-US" b="1" dirty="0" smtClean="0"/>
              <a:t> </a:t>
            </a:r>
            <a:endParaRPr lang="en-US" dirty="0" smtClean="0"/>
          </a:p>
          <a:p>
            <a:pPr>
              <a:buNone/>
            </a:pPr>
            <a:r>
              <a:rPr lang="en-US" dirty="0" smtClean="0"/>
              <a:t>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Attendance</a:t>
            </a:r>
            <a:endParaRPr lang="en-US" dirty="0"/>
          </a:p>
        </p:txBody>
      </p:sp>
      <p:sp>
        <p:nvSpPr>
          <p:cNvPr id="3" name="Content Placeholder 2"/>
          <p:cNvSpPr>
            <a:spLocks noGrp="1"/>
          </p:cNvSpPr>
          <p:nvPr>
            <p:ph idx="1"/>
          </p:nvPr>
        </p:nvSpPr>
        <p:spPr/>
        <p:txBody>
          <a:bodyPr/>
          <a:lstStyle/>
          <a:p>
            <a:pPr>
              <a:buNone/>
            </a:pPr>
            <a:r>
              <a:rPr lang="en-US" b="1" dirty="0" smtClean="0"/>
              <a:t>Attendance:</a:t>
            </a:r>
            <a:r>
              <a:rPr lang="en-US" dirty="0" smtClean="0"/>
              <a:t>  </a:t>
            </a:r>
            <a:endParaRPr lang="en-US" dirty="0" smtClean="0"/>
          </a:p>
          <a:p>
            <a:r>
              <a:rPr lang="en-US" dirty="0" smtClean="0"/>
              <a:t>Attending </a:t>
            </a:r>
            <a:r>
              <a:rPr lang="en-US" dirty="0" smtClean="0"/>
              <a:t>class daily will impact a student’s opportunity to learn in a positive manner and should result in mastery of skills, benchmarks and standards mentioned above.</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policies</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b="1" dirty="0" smtClean="0"/>
              <a:t>Class participation: </a:t>
            </a:r>
            <a:endParaRPr lang="en-US" b="1" dirty="0" smtClean="0"/>
          </a:p>
          <a:p>
            <a:r>
              <a:rPr lang="en-US" dirty="0" smtClean="0"/>
              <a:t>Class </a:t>
            </a:r>
            <a:r>
              <a:rPr lang="en-US" dirty="0" smtClean="0"/>
              <a:t>participation will result in a greater understanding of the subject matter and will help in skill development.  This includes classroom or online discussions, group work, project or other participation requirements that impact student’s opportunity to learn.</a:t>
            </a:r>
            <a:r>
              <a:rPr lang="en-US" b="1" dirty="0" smtClean="0"/>
              <a:t> </a:t>
            </a:r>
            <a:endParaRPr lang="en-US" dirty="0" smtClean="0"/>
          </a:p>
          <a:p>
            <a:pPr>
              <a:buNone/>
            </a:pPr>
            <a:r>
              <a:rPr lang="en-US" b="1" dirty="0" smtClean="0"/>
              <a:t> </a:t>
            </a:r>
            <a:endParaRPr lang="en-US" dirty="0" smtClean="0"/>
          </a:p>
          <a:p>
            <a:pPr>
              <a:buNone/>
            </a:pPr>
            <a:r>
              <a:rPr lang="en-US" b="1" dirty="0" smtClean="0"/>
              <a:t>Use of Electronic Devices:  </a:t>
            </a:r>
            <a:endParaRPr lang="en-US" b="1" dirty="0" smtClean="0"/>
          </a:p>
          <a:p>
            <a:r>
              <a:rPr lang="en-US" dirty="0" smtClean="0"/>
              <a:t>Cell </a:t>
            </a:r>
            <a:r>
              <a:rPr lang="en-US" dirty="0" smtClean="0"/>
              <a:t>phones, iPods and other relevant or irrelevant electronic devices are not to interfere with the learning environment unless these electronic devices are being used for a class assignment.  The instructor reserves the right to take any devices that pose a problem.  If a device is taken, then it will be returned in a timely fashion with a discussion about classroom expectations.  If problem persists then disciplinary action may be taken.  </a:t>
            </a:r>
          </a:p>
          <a:p>
            <a:pPr>
              <a:buNone/>
            </a:pPr>
            <a:r>
              <a:rPr lang="en-US" b="1" dirty="0" smtClean="0"/>
              <a:t> </a:t>
            </a:r>
            <a:endParaRPr lang="en-US" dirty="0" smtClean="0"/>
          </a:p>
          <a:p>
            <a:pPr>
              <a:buNone/>
            </a:pPr>
            <a:r>
              <a:rPr lang="en-US" b="1" dirty="0" smtClean="0"/>
              <a:t>Other Policies:  </a:t>
            </a:r>
            <a:endParaRPr lang="en-US" b="1" dirty="0" smtClean="0"/>
          </a:p>
          <a:p>
            <a:r>
              <a:rPr lang="en-US" dirty="0" smtClean="0"/>
              <a:t>Refer </a:t>
            </a:r>
            <a:r>
              <a:rPr lang="en-US" dirty="0" smtClean="0"/>
              <a:t>to the CMC Student Handbook</a:t>
            </a:r>
          </a:p>
          <a:p>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Instructor responsibilities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dirty="0" smtClean="0"/>
              <a:t>Instructor </a:t>
            </a:r>
            <a:r>
              <a:rPr lang="en-US" b="1" dirty="0" smtClean="0"/>
              <a:t>Responsibilities:</a:t>
            </a:r>
            <a:r>
              <a:rPr lang="en-US" dirty="0" smtClean="0"/>
              <a:t>  </a:t>
            </a:r>
            <a:endParaRPr lang="en-US" dirty="0" smtClean="0"/>
          </a:p>
          <a:p>
            <a:r>
              <a:rPr lang="en-US" dirty="0" smtClean="0"/>
              <a:t>As </a:t>
            </a:r>
            <a:r>
              <a:rPr lang="en-US" dirty="0" smtClean="0"/>
              <a:t>your instructor, I commit to communicating openly and frequently with you about this class.  I will maintain a professional, safe learning environment adhering to the policies of CMC.  You can expect a reply to communication, be it via e-mail, voicemail or in person, within 24-48 business hours.</a:t>
            </a:r>
          </a:p>
          <a:p>
            <a:endParaRPr lang="en-US" dirty="0" smtClean="0"/>
          </a:p>
          <a:p>
            <a:pPr>
              <a:buNone/>
            </a:pPr>
            <a:r>
              <a:rPr lang="en-US" b="1" dirty="0" smtClean="0"/>
              <a:t>Syllabus Changes:  </a:t>
            </a:r>
            <a:endParaRPr lang="en-US" b="1" dirty="0" smtClean="0"/>
          </a:p>
          <a:p>
            <a:r>
              <a:rPr lang="en-US" dirty="0" smtClean="0"/>
              <a:t>As </a:t>
            </a:r>
            <a:r>
              <a:rPr lang="en-US" dirty="0" smtClean="0"/>
              <a:t>your instructor, I retain the right to make changes based on the timeline of the class, feedback from learners and/or logistical issues and will inform you as soon as a change is made.</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idx="1"/>
          </p:nvPr>
        </p:nvSpPr>
        <p:spPr/>
        <p:txBody>
          <a:bodyPr/>
          <a:lstStyle/>
          <a:p>
            <a:r>
              <a:rPr lang="en-US" dirty="0" smtClean="0"/>
              <a:t>Grades are based on the mastery of the  </a:t>
            </a:r>
            <a:r>
              <a:rPr lang="en-US" dirty="0" smtClean="0"/>
              <a:t>curricular </a:t>
            </a:r>
            <a:r>
              <a:rPr lang="en-US" dirty="0" smtClean="0"/>
              <a:t>goals</a:t>
            </a:r>
            <a:r>
              <a:rPr lang="en-US" dirty="0" smtClean="0"/>
              <a:t>.</a:t>
            </a:r>
          </a:p>
          <a:p>
            <a:r>
              <a:rPr lang="en-US" dirty="0" smtClean="0"/>
              <a:t>Grades will be based on practice records, work samples, and tests.</a:t>
            </a:r>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scale</a:t>
            </a:r>
            <a:endParaRPr lang="en-US" dirty="0"/>
          </a:p>
        </p:txBody>
      </p:sp>
      <p:sp>
        <p:nvSpPr>
          <p:cNvPr id="3" name="Content Placeholder 2"/>
          <p:cNvSpPr>
            <a:spLocks noGrp="1"/>
          </p:cNvSpPr>
          <p:nvPr>
            <p:ph idx="1"/>
          </p:nvPr>
        </p:nvSpPr>
        <p:spPr/>
        <p:txBody>
          <a:bodyPr/>
          <a:lstStyle/>
          <a:p>
            <a:r>
              <a:rPr lang="en-US" dirty="0" smtClean="0"/>
              <a:t>The grading scale is placed below.</a:t>
            </a:r>
          </a:p>
          <a:p>
            <a:endParaRPr lang="en-US" dirty="0"/>
          </a:p>
        </p:txBody>
      </p:sp>
      <p:graphicFrame>
        <p:nvGraphicFramePr>
          <p:cNvPr id="4" name="Object 3"/>
          <p:cNvGraphicFramePr>
            <a:graphicFrameLocks noChangeAspect="1"/>
          </p:cNvGraphicFramePr>
          <p:nvPr/>
        </p:nvGraphicFramePr>
        <p:xfrm>
          <a:off x="3709988" y="3087688"/>
          <a:ext cx="5037137" cy="2849562"/>
        </p:xfrm>
        <a:graphic>
          <a:graphicData uri="http://schemas.openxmlformats.org/presentationml/2006/ole">
            <p:oleObj spid="_x0000_s1026" name="Worksheet" r:id="rId4" imgW="3448170" imgH="1952535" progId="Excel.Sheet.8">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Instructors’ Information</a:t>
            </a:r>
            <a:endParaRPr lang="en-US" dirty="0"/>
          </a:p>
        </p:txBody>
      </p:sp>
      <p:sp>
        <p:nvSpPr>
          <p:cNvPr id="3" name="Content Placeholder 2"/>
          <p:cNvSpPr>
            <a:spLocks noGrp="1"/>
          </p:cNvSpPr>
          <p:nvPr>
            <p:ph idx="1"/>
          </p:nvPr>
        </p:nvSpPr>
        <p:spPr/>
        <p:txBody>
          <a:bodyPr/>
          <a:lstStyle/>
          <a:p>
            <a:r>
              <a:rPr lang="en-US" b="1" dirty="0" smtClean="0"/>
              <a:t>Instructors</a:t>
            </a:r>
            <a:r>
              <a:rPr lang="en-US" dirty="0" smtClean="0"/>
              <a:t>: 	Ameena Amdahl-Mason and Dan Jenkins</a:t>
            </a:r>
          </a:p>
          <a:p>
            <a:r>
              <a:rPr lang="en-US" b="1" dirty="0" smtClean="0"/>
              <a:t>Telephone</a:t>
            </a:r>
            <a:r>
              <a:rPr lang="en-US" dirty="0" smtClean="0"/>
              <a:t>: 503-518-5925  </a:t>
            </a:r>
          </a:p>
          <a:p>
            <a:r>
              <a:rPr lang="en-US" b="1" dirty="0" smtClean="0"/>
              <a:t>Email</a:t>
            </a:r>
            <a:r>
              <a:rPr lang="en-US" dirty="0" smtClean="0"/>
              <a:t>: </a:t>
            </a:r>
            <a:r>
              <a:rPr lang="en-US" u="sng" dirty="0" smtClean="0">
                <a:hlinkClick r:id="rId3"/>
              </a:rPr>
              <a:t>amdahl-masona@nclack.k12.or.us</a:t>
            </a:r>
            <a:r>
              <a:rPr lang="en-US" dirty="0" smtClean="0"/>
              <a:t>, </a:t>
            </a:r>
            <a:r>
              <a:rPr lang="en-US" u="sng" dirty="0" smtClean="0">
                <a:hlinkClick r:id="rId4"/>
              </a:rPr>
              <a:t>jenkinsd@nclack.k12.or.us</a:t>
            </a:r>
            <a:endParaRPr lang="en-US" dirty="0" smtClean="0"/>
          </a:p>
          <a:p>
            <a:r>
              <a:rPr lang="en-US" b="1" dirty="0" smtClean="0"/>
              <a:t>Office Hours</a:t>
            </a:r>
            <a:r>
              <a:rPr lang="en-US" dirty="0" smtClean="0"/>
              <a:t>: 7:45-9:15am/2:45-3:45pm or by arrangement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description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This course is one that focuses on Algebra fundamentals.  Topics include operations in integers, first-degree equations and inequalities, operations on algebraic expressions, factoring techniques, and an introduction to rational expression.  This course will foster an understanding of signed numbers, tables and graphs, equations, mathematical modeling, function sense and linear functions, systems of two linear equations, and applications of these topics.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class information</a:t>
            </a:r>
            <a:endParaRPr lang="en-US" dirty="0"/>
          </a:p>
        </p:txBody>
      </p:sp>
      <p:sp>
        <p:nvSpPr>
          <p:cNvPr id="3" name="Content Placeholder 2"/>
          <p:cNvSpPr>
            <a:spLocks noGrp="1"/>
          </p:cNvSpPr>
          <p:nvPr>
            <p:ph idx="1"/>
          </p:nvPr>
        </p:nvSpPr>
        <p:spPr/>
        <p:txBody>
          <a:bodyPr>
            <a:normAutofit fontScale="92500"/>
          </a:bodyPr>
          <a:lstStyle/>
          <a:p>
            <a:r>
              <a:rPr lang="en-US" b="1" dirty="0" smtClean="0"/>
              <a:t>Credits</a:t>
            </a:r>
            <a:r>
              <a:rPr lang="en-US" dirty="0" smtClean="0"/>
              <a:t>: 0.5 Credits per term</a:t>
            </a:r>
            <a:endParaRPr lang="en-US" b="1" dirty="0" smtClean="0"/>
          </a:p>
          <a:p>
            <a:r>
              <a:rPr lang="en-US" b="1" dirty="0" smtClean="0"/>
              <a:t>Class Schedule:</a:t>
            </a:r>
            <a:r>
              <a:rPr lang="en-US" i="1" dirty="0" smtClean="0"/>
              <a:t> </a:t>
            </a:r>
            <a:r>
              <a:rPr lang="en-US" dirty="0" smtClean="0"/>
              <a:t>Monday-Friday, 9:15-10:10am, (until 10:25 on Tuesday/Thursday)</a:t>
            </a:r>
          </a:p>
          <a:p>
            <a:r>
              <a:rPr lang="en-US" b="1" dirty="0" smtClean="0"/>
              <a:t>Location</a:t>
            </a:r>
            <a:r>
              <a:rPr lang="en-US" dirty="0" smtClean="0"/>
              <a:t>:   CMC main campus; art </a:t>
            </a:r>
            <a:r>
              <a:rPr lang="en-US" dirty="0" smtClean="0"/>
              <a:t>classroom</a:t>
            </a:r>
            <a:endParaRPr lang="en-US" dirty="0" smtClean="0"/>
          </a:p>
          <a:p>
            <a:r>
              <a:rPr lang="en-US" b="1" dirty="0" smtClean="0"/>
              <a:t>Pre-requisites: </a:t>
            </a:r>
            <a:r>
              <a:rPr lang="en-US" i="1" dirty="0" smtClean="0"/>
              <a:t> </a:t>
            </a:r>
            <a:r>
              <a:rPr lang="en-US" dirty="0" smtClean="0"/>
              <a:t>N/A</a:t>
            </a:r>
            <a:endParaRPr lang="en-US" dirty="0" smtClean="0"/>
          </a:p>
          <a:p>
            <a:r>
              <a:rPr lang="en-US" b="1" dirty="0" smtClean="0"/>
              <a:t>Textbook</a:t>
            </a:r>
            <a:r>
              <a:rPr lang="en-US" dirty="0" smtClean="0"/>
              <a:t>: </a:t>
            </a:r>
            <a:r>
              <a:rPr lang="en-US" i="1" dirty="0" smtClean="0"/>
              <a:t>Elementary and Intermediate Algebra</a:t>
            </a:r>
            <a:r>
              <a:rPr lang="en-US" dirty="0" smtClean="0"/>
              <a:t> (3</a:t>
            </a:r>
            <a:r>
              <a:rPr lang="en-US" baseline="30000" dirty="0" smtClean="0"/>
              <a:t>rd</a:t>
            </a:r>
            <a:r>
              <a:rPr lang="en-US" dirty="0" smtClean="0"/>
              <a:t> ed.) by Baratto and Bergman</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and Supplies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dirty="0" smtClean="0"/>
              <a:t>Resources</a:t>
            </a:r>
            <a:r>
              <a:rPr lang="en-US" dirty="0" smtClean="0"/>
              <a:t>:  </a:t>
            </a:r>
          </a:p>
          <a:p>
            <a:r>
              <a:rPr lang="en-US" dirty="0" smtClean="0"/>
              <a:t>Students have access to resources posted on the CMC website under the instructor’s page.  Included with the resources, students will also find:</a:t>
            </a:r>
          </a:p>
          <a:p>
            <a:pPr lvl="1" fontAlgn="base" hangingPunct="0"/>
            <a:r>
              <a:rPr lang="en-US" dirty="0" smtClean="0"/>
              <a:t>Current weekly grades posted</a:t>
            </a:r>
          </a:p>
          <a:p>
            <a:pPr lvl="1" fontAlgn="base" hangingPunct="0"/>
            <a:r>
              <a:rPr lang="en-US" dirty="0" smtClean="0"/>
              <a:t>Current assignments posted</a:t>
            </a:r>
          </a:p>
          <a:p>
            <a:pPr lvl="1" fontAlgn="base" hangingPunct="0"/>
            <a:r>
              <a:rPr lang="en-US" dirty="0" smtClean="0"/>
              <a:t>Instructions to each assignments</a:t>
            </a:r>
          </a:p>
          <a:p>
            <a:pPr lvl="1" fontAlgn="base" hangingPunct="0"/>
            <a:r>
              <a:rPr lang="en-US" dirty="0" smtClean="0"/>
              <a:t>Other materials to be included as the course progresses</a:t>
            </a:r>
            <a:r>
              <a:rPr lang="en-US" i="1" dirty="0" smtClean="0"/>
              <a:t/>
            </a:r>
            <a:br>
              <a:rPr lang="en-US" i="1" dirty="0" smtClean="0"/>
            </a:br>
            <a:endParaRPr lang="en-US" dirty="0" smtClean="0"/>
          </a:p>
          <a:p>
            <a:pPr>
              <a:buNone/>
            </a:pPr>
            <a:r>
              <a:rPr lang="en-US" b="1" dirty="0" smtClean="0"/>
              <a:t>Supplies</a:t>
            </a:r>
            <a:r>
              <a:rPr lang="en-US" dirty="0" smtClean="0"/>
              <a:t>:  Students are to bring a writing utensil every day along with a binder, notebook paper, and completed work from the previous day, handouts given out in class, and a calculator.</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topics</a:t>
            </a:r>
            <a:endParaRPr lang="en-US" dirty="0"/>
          </a:p>
        </p:txBody>
      </p:sp>
      <p:sp>
        <p:nvSpPr>
          <p:cNvPr id="3" name="Content Placeholder 2"/>
          <p:cNvSpPr>
            <a:spLocks noGrp="1"/>
          </p:cNvSpPr>
          <p:nvPr>
            <p:ph idx="1"/>
          </p:nvPr>
        </p:nvSpPr>
        <p:spPr/>
        <p:txBody>
          <a:bodyPr>
            <a:normAutofit/>
          </a:bodyPr>
          <a:lstStyle/>
          <a:p>
            <a:pPr lvl="0"/>
            <a:r>
              <a:rPr lang="en-US" dirty="0" smtClean="0"/>
              <a:t>Review </a:t>
            </a:r>
          </a:p>
          <a:p>
            <a:pPr lvl="0"/>
            <a:r>
              <a:rPr lang="en-US" dirty="0" smtClean="0"/>
              <a:t>Pre-algebra</a:t>
            </a:r>
            <a:endParaRPr lang="en-US" dirty="0" smtClean="0"/>
          </a:p>
          <a:p>
            <a:pPr lvl="0"/>
            <a:r>
              <a:rPr lang="en-US" dirty="0" smtClean="0"/>
              <a:t>Transition to Algebra </a:t>
            </a:r>
            <a:endParaRPr lang="en-US" dirty="0" smtClean="0"/>
          </a:p>
          <a:p>
            <a:pPr lvl="0"/>
            <a:r>
              <a:rPr lang="en-US" dirty="0" smtClean="0"/>
              <a:t>Equations </a:t>
            </a:r>
            <a:r>
              <a:rPr lang="en-US" dirty="0" smtClean="0"/>
              <a:t>and Inequalities </a:t>
            </a:r>
          </a:p>
          <a:p>
            <a:pPr lvl="0"/>
            <a:r>
              <a:rPr lang="en-US" dirty="0" smtClean="0"/>
              <a:t>Graphs and Linear Equations </a:t>
            </a:r>
          </a:p>
          <a:p>
            <a:pPr lvl="0"/>
            <a:r>
              <a:rPr lang="en-US" dirty="0" smtClean="0"/>
              <a:t>Exponents and Polynomials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Curricular goals and Standards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Calculations and Estimations</a:t>
            </a:r>
            <a:endParaRPr lang="en-US" dirty="0" smtClean="0"/>
          </a:p>
          <a:p>
            <a:pPr lvl="0"/>
            <a:r>
              <a:rPr lang="en-US" dirty="0" smtClean="0"/>
              <a:t>Numbers: Understand numbers, ways of representing numbers, relationships among numbers, and number systems.</a:t>
            </a:r>
          </a:p>
          <a:p>
            <a:pPr lvl="0"/>
            <a:r>
              <a:rPr lang="en-US" dirty="0" smtClean="0"/>
              <a:t>Computation and Estimation: Compute fluently and make reasonable estimates.</a:t>
            </a:r>
          </a:p>
          <a:p>
            <a:pPr lvl="0"/>
            <a:r>
              <a:rPr lang="en-US" dirty="0" smtClean="0"/>
              <a:t>Operations and Properties: Understand meanings of operations and how they relate to one another.</a:t>
            </a:r>
          </a:p>
          <a:p>
            <a:pPr>
              <a:buNone/>
            </a:pPr>
            <a:r>
              <a:rPr lang="en-US" b="1" dirty="0" smtClean="0"/>
              <a:t>Measurement</a:t>
            </a:r>
            <a:endParaRPr lang="en-US" dirty="0" smtClean="0"/>
          </a:p>
          <a:p>
            <a:pPr lvl="0"/>
            <a:r>
              <a:rPr lang="en-US" dirty="0" smtClean="0"/>
              <a:t>Units </a:t>
            </a:r>
            <a:r>
              <a:rPr lang="en-US" dirty="0" smtClean="0"/>
              <a:t>and Tools: Understand measurable attributes of objects and the units, systems and processes of measurement.</a:t>
            </a:r>
          </a:p>
          <a:p>
            <a:pPr>
              <a:buNone/>
            </a:pPr>
            <a:r>
              <a:rPr lang="en-US" b="1" dirty="0" smtClean="0"/>
              <a:t>Geometry</a:t>
            </a:r>
            <a:endParaRPr lang="en-US" dirty="0" smtClean="0"/>
          </a:p>
          <a:p>
            <a:pPr lvl="0"/>
            <a:r>
              <a:rPr lang="en-US" dirty="0" smtClean="0"/>
              <a:t>Coordinate Geometry: Specify locations and describe spatial relationships using coordinate geometry and other representational systems.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Curricular goals and standards, continued</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Statistics and Probability</a:t>
            </a:r>
            <a:endParaRPr lang="en-US" dirty="0" smtClean="0"/>
          </a:p>
          <a:p>
            <a:pPr lvl="0"/>
            <a:r>
              <a:rPr lang="en-US" dirty="0" smtClean="0"/>
              <a:t>Collect and Display Data: Formulate questions that can be addressed with data and collect, organize, and display relevant data to answer them.</a:t>
            </a:r>
          </a:p>
          <a:p>
            <a:pPr lvl="0"/>
            <a:r>
              <a:rPr lang="en-US" dirty="0" smtClean="0"/>
              <a:t>Data Analysis and Predictions: Develop and evaluate inferences and predictions that are based on data.</a:t>
            </a:r>
          </a:p>
          <a:p>
            <a:pPr>
              <a:buNone/>
            </a:pPr>
            <a:r>
              <a:rPr lang="en-US" b="1" dirty="0" smtClean="0"/>
              <a:t>Algebraic Relationships</a:t>
            </a:r>
            <a:endParaRPr lang="en-US" dirty="0" smtClean="0"/>
          </a:p>
          <a:p>
            <a:pPr lvl="0"/>
            <a:r>
              <a:rPr lang="en-US" dirty="0" smtClean="0"/>
              <a:t>Patterns and Functions: Understand patterns, relations, and functions.</a:t>
            </a:r>
          </a:p>
          <a:p>
            <a:pPr lvl="0"/>
            <a:r>
              <a:rPr lang="en-US" dirty="0" smtClean="0"/>
              <a:t>Algebraic Relationships: Represent and analyze mathematical situations and structures using algebraic symbols</a:t>
            </a:r>
          </a:p>
          <a:p>
            <a:pPr lvl="0"/>
            <a:r>
              <a:rPr lang="en-US" dirty="0" smtClean="0"/>
              <a:t>Modeling: Use mathematical models to represent and understand quantitative relationships.</a:t>
            </a:r>
          </a:p>
          <a:p>
            <a:pPr lvl="0"/>
            <a:r>
              <a:rPr lang="en-US" dirty="0" smtClean="0"/>
              <a:t>Change: Analyze change in various contexts.</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Reading/Writing/Speaking skills</a:t>
            </a:r>
            <a:endParaRPr lang="en-US" dirty="0"/>
          </a:p>
        </p:txBody>
      </p:sp>
      <p:sp>
        <p:nvSpPr>
          <p:cNvPr id="3" name="Content Placeholder 2"/>
          <p:cNvSpPr>
            <a:spLocks noGrp="1"/>
          </p:cNvSpPr>
          <p:nvPr>
            <p:ph idx="1"/>
          </p:nvPr>
        </p:nvSpPr>
        <p:spPr/>
        <p:txBody>
          <a:bodyPr/>
          <a:lstStyle/>
          <a:p>
            <a:r>
              <a:rPr lang="en-US" dirty="0" smtClean="0"/>
              <a:t>The skills will be integrated into this course.</a:t>
            </a:r>
          </a:p>
          <a:p>
            <a:r>
              <a:rPr lang="en-US" dirty="0" smtClean="0"/>
              <a:t>There are more details in your syllabus.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let">
  <a:themeElements>
    <a:clrScheme name="Brooklet">
      <a:dk1>
        <a:sysClr val="windowText" lastClr="000000"/>
      </a:dk1>
      <a:lt1>
        <a:sysClr val="window" lastClr="FFFFFF"/>
      </a:lt1>
      <a:dk2>
        <a:srgbClr val="4062E3"/>
      </a:dk2>
      <a:lt2>
        <a:srgbClr val="C7E4F8"/>
      </a:lt2>
      <a:accent1>
        <a:srgbClr val="79498D"/>
      </a:accent1>
      <a:accent2>
        <a:srgbClr val="AE236A"/>
      </a:accent2>
      <a:accent3>
        <a:srgbClr val="F88941"/>
      </a:accent3>
      <a:accent4>
        <a:srgbClr val="DEC441"/>
      </a:accent4>
      <a:accent5>
        <a:srgbClr val="9FA500"/>
      </a:accent5>
      <a:accent6>
        <a:srgbClr val="707070"/>
      </a:accent6>
      <a:hlink>
        <a:srgbClr val="0000E1"/>
      </a:hlink>
      <a:folHlink>
        <a:srgbClr val="80008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olidFill>
        <a:gradFill>
          <a:gsLst>
            <a:gs pos="0">
              <a:schemeClr val="phClr">
                <a:tint val="75000"/>
              </a:schemeClr>
            </a:gs>
            <a:gs pos="65000">
              <a:schemeClr val="phClr">
                <a:shade val="75000"/>
              </a:schemeClr>
            </a:gs>
            <a:gs pos="100000">
              <a:schemeClr val="phClr">
                <a:shade val="75000"/>
              </a:schemeClr>
            </a:gs>
          </a:gsLst>
          <a:lin ang="16200000" scaled="1"/>
        </a:gradFill>
        <a:blipFill rotWithShape="0">
          <a:blip xmlns:r="http://schemas.openxmlformats.org/officeDocument/2006/relationships" r:embed="rId1">
            <a:duotone>
              <a:schemeClr val="phClr">
                <a:shade val="50000"/>
              </a:schemeClr>
              <a:schemeClr val="phClr">
                <a:tint val="75000"/>
              </a:schemeClr>
            </a:duotone>
          </a:blip>
          <a:srcRect/>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Brooklet</Template>
  <TotalTime>48</TotalTime>
  <Words>727</Words>
  <Application>Microsoft Office PowerPoint</Application>
  <PresentationFormat>On-screen Show (4:3)</PresentationFormat>
  <Paragraphs>96</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Brooklet</vt:lpstr>
      <vt:lpstr>Microsoft Office Excel 97-2003 Worksheet</vt:lpstr>
      <vt:lpstr>Welcome to Algebra 1</vt:lpstr>
      <vt:lpstr>Instructors’ Information</vt:lpstr>
      <vt:lpstr>Course description</vt:lpstr>
      <vt:lpstr>More class information</vt:lpstr>
      <vt:lpstr>Resources and Supplies</vt:lpstr>
      <vt:lpstr>Major topics</vt:lpstr>
      <vt:lpstr>Curricular goals and Standards</vt:lpstr>
      <vt:lpstr>Curricular goals and standards, continued</vt:lpstr>
      <vt:lpstr>Reading/Writing/Speaking skills</vt:lpstr>
      <vt:lpstr>Responsibilities and Policies</vt:lpstr>
      <vt:lpstr>Attendance</vt:lpstr>
      <vt:lpstr>More policies</vt:lpstr>
      <vt:lpstr>Instructor responsibilities</vt:lpstr>
      <vt:lpstr>Grading</vt:lpstr>
      <vt:lpstr>Grade scale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Algebra 1</dc:title>
  <dc:creator>Ameena</dc:creator>
  <cp:lastModifiedBy>Ameena</cp:lastModifiedBy>
  <cp:revision>5</cp:revision>
  <dcterms:created xsi:type="dcterms:W3CDTF">2008-09-03T14:45:33Z</dcterms:created>
  <dcterms:modified xsi:type="dcterms:W3CDTF">2008-09-03T15:33:39Z</dcterms:modified>
</cp:coreProperties>
</file>